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8" r:id="rId2"/>
    <p:sldId id="261" r:id="rId3"/>
    <p:sldId id="337" r:id="rId4"/>
    <p:sldId id="402" r:id="rId5"/>
    <p:sldId id="412" r:id="rId6"/>
    <p:sldId id="426" r:id="rId7"/>
    <p:sldId id="363" r:id="rId8"/>
    <p:sldId id="350" r:id="rId9"/>
    <p:sldId id="386" r:id="rId10"/>
    <p:sldId id="417" r:id="rId11"/>
    <p:sldId id="420" r:id="rId12"/>
    <p:sldId id="427" r:id="rId13"/>
    <p:sldId id="401" r:id="rId14"/>
    <p:sldId id="428" r:id="rId15"/>
    <p:sldId id="429" r:id="rId16"/>
    <p:sldId id="430" r:id="rId17"/>
    <p:sldId id="431" r:id="rId18"/>
    <p:sldId id="434" r:id="rId19"/>
    <p:sldId id="435" r:id="rId20"/>
    <p:sldId id="437" r:id="rId21"/>
    <p:sldId id="436" r:id="rId22"/>
    <p:sldId id="438" r:id="rId23"/>
    <p:sldId id="384" r:id="rId24"/>
    <p:sldId id="416" r:id="rId25"/>
    <p:sldId id="439" r:id="rId26"/>
    <p:sldId id="440" r:id="rId27"/>
    <p:sldId id="406" r:id="rId28"/>
    <p:sldId id="411" r:id="rId29"/>
    <p:sldId id="441" r:id="rId30"/>
    <p:sldId id="405" r:id="rId31"/>
    <p:sldId id="425" r:id="rId32"/>
    <p:sldId id="415" r:id="rId33"/>
    <p:sldId id="404" r:id="rId34"/>
    <p:sldId id="403" r:id="rId35"/>
    <p:sldId id="407" r:id="rId36"/>
    <p:sldId id="410" r:id="rId37"/>
    <p:sldId id="418" r:id="rId38"/>
    <p:sldId id="433" r:id="rId39"/>
    <p:sldId id="432" r:id="rId40"/>
    <p:sldId id="409" r:id="rId41"/>
    <p:sldId id="338" r:id="rId42"/>
    <p:sldId id="336" r:id="rId43"/>
    <p:sldId id="327" r:id="rId44"/>
    <p:sldId id="342" r:id="rId45"/>
    <p:sldId id="330" r:id="rId46"/>
    <p:sldId id="419" r:id="rId47"/>
    <p:sldId id="400" r:id="rId48"/>
    <p:sldId id="266" r:id="rId49"/>
    <p:sldId id="293" r:id="rId50"/>
    <p:sldId id="442" r:id="rId51"/>
    <p:sldId id="422" r:id="rId52"/>
    <p:sldId id="423" r:id="rId53"/>
    <p:sldId id="443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951"/>
    <p:restoredTop sz="91492"/>
  </p:normalViewPr>
  <p:slideViewPr>
    <p:cSldViewPr snapToGrid="0">
      <p:cViewPr varScale="1">
        <p:scale>
          <a:sx n="107" d="100"/>
          <a:sy n="107" d="100"/>
        </p:scale>
        <p:origin x="176" y="312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9/2/25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6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46.png"/><Relationship Id="rId4" Type="http://schemas.openxmlformats.org/officeDocument/2006/relationships/image" Target="../media/image16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9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LPC Caen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17-19,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E8C38-3FA4-97DB-F825-7AD745ED35DA}"/>
              </a:ext>
            </a:extLst>
          </p:cNvPr>
          <p:cNvSpPr txBox="1"/>
          <p:nvPr/>
        </p:nvSpPr>
        <p:spPr>
          <a:xfrm>
            <a:off x="6617708" y="5454839"/>
            <a:ext cx="552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Cosmic Ray physics with high-energy atmospheric muons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8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751F8-0A97-F219-2C28-95B46307A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8"/>
            <a:ext cx="6096000" cy="4460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39D15-79B5-257A-51B3-A4757644F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3437"/>
            <a:ext cx="6096003" cy="4460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</p:spTree>
    <p:extLst>
      <p:ext uri="{BB962C8B-B14F-4D97-AF65-F5344CB8AC3E}">
        <p14:creationId xmlns:p14="http://schemas.microsoft.com/office/powerpoint/2010/main" val="405798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6335-41DA-8D43-131A-22AAD38F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08C3-D058-2A50-1DCD-E4FD191B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75C76-5384-3874-72DE-9AE83A87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7531-EE01-71C9-C922-B6A5E56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0DF6-661C-614D-025D-6BF1D2A2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E6C70449-052C-5BC5-8F82-F56C2BC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0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18F89-46EA-79F0-4B87-31D93CE8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831"/>
            <a:ext cx="5727752" cy="4191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8A69D-01D1-C406-EC00-F6CC3A44B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38" y="1006832"/>
            <a:ext cx="5727752" cy="419119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3110616" y="5778224"/>
            <a:ext cx="6180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Muon Filter to select as many high-energy muons as possible</a:t>
            </a:r>
          </a:p>
        </p:txBody>
      </p:sp>
    </p:spTree>
    <p:extLst>
      <p:ext uri="{BB962C8B-B14F-4D97-AF65-F5344CB8AC3E}">
        <p14:creationId xmlns:p14="http://schemas.microsoft.com/office/powerpoint/2010/main" val="326622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2E1B5-77A7-08B6-B1EF-716FF753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907"/>
            <a:ext cx="5833259" cy="42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C32B5-52A5-B457-1C00-E4C3B7B2E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31" y="1019907"/>
            <a:ext cx="5833259" cy="42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5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50E3A-02B3-7716-DFA2-15EEBB79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440"/>
            <a:ext cx="5942575" cy="434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0119BE-D4F1-11A2-F703-4F7DFEB3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26" y="1107441"/>
            <a:ext cx="5942574" cy="4348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06A8-BF0F-CDEE-CF70-1875E568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9667-E872-2D78-A615-025D56CE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8300-43AC-8424-7687-DB91326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41F69-F2F3-7150-7AC1-BA634A5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3E0F5E2-A10D-FDB1-3737-9938D1DE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AF92B-340C-0A90-8979-D29B86D5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4224"/>
            <a:ext cx="4021015" cy="2942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1A2F5-3F57-FCEA-6C95-A6CECD1F0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15682"/>
            <a:ext cx="4021015" cy="2942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648008-2F62-3F1D-22D7-89ACE98E7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091" y="964223"/>
            <a:ext cx="4021015" cy="2942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EB851C-F8ED-93C7-32C9-00A985CB6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370" y="3816908"/>
            <a:ext cx="4021015" cy="2942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F4041-C385-EBC1-E89C-C4CC6D418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2739" y="964224"/>
            <a:ext cx="4021016" cy="2942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702CEC-0228-CFB9-F00D-EDD25C4BEC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73" y="3915682"/>
            <a:ext cx="4021017" cy="29423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E97FF-A121-CBB2-36E9-0E8E969AD6DF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</p:spTree>
    <p:extLst>
      <p:ext uri="{BB962C8B-B14F-4D97-AF65-F5344CB8AC3E}">
        <p14:creationId xmlns:p14="http://schemas.microsoft.com/office/powerpoint/2010/main" val="297104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BB4E3-CB95-EB2E-5969-B21AF7C9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17682"/>
            <a:ext cx="5915361" cy="4236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FBE04-6C26-692B-CD25-78DC134C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639" y="1417682"/>
            <a:ext cx="5915361" cy="4236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</p:spTree>
    <p:extLst>
      <p:ext uri="{BB962C8B-B14F-4D97-AF65-F5344CB8AC3E}">
        <p14:creationId xmlns:p14="http://schemas.microsoft.com/office/powerpoint/2010/main" val="414837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86B-6C7C-17F8-E3CD-7FE902A8F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78B9-8452-7E18-65B8-6D0C4EA1E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829-8EB3-CEE8-3A6B-35D0811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A3F7-D26E-F486-1D53-EB44296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C6F4A2-1DB3-4E0B-CD2B-CFE9E8D55036}"/>
              </a:ext>
            </a:extLst>
          </p:cNvPr>
          <p:cNvSpPr txBox="1"/>
          <p:nvPr/>
        </p:nvSpPr>
        <p:spPr>
          <a:xfrm>
            <a:off x="9659432" y="4148932"/>
            <a:ext cx="1999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write down full LLH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A9396EF5-7D04-DA57-6607-C6F5EAF8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70" y="4704656"/>
            <a:ext cx="2231489" cy="92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2D1FE-881C-4832-9E29-C00AF853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70" y="3611492"/>
            <a:ext cx="4091214" cy="438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0B178-410A-46CA-4474-F2821DDD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69" y="1981250"/>
            <a:ext cx="3923062" cy="975787"/>
          </a:xfrm>
          <a:prstGeom prst="rect">
            <a:avLst/>
          </a:prstGeom>
        </p:spPr>
      </p:pic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618" y="1508316"/>
            <a:ext cx="5682382" cy="3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4A17BC-3322-B983-89B7-099CC939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050" y="2055285"/>
            <a:ext cx="5915361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0AD33-D05E-DA5B-1FCF-E188E56E7D24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31AC-68EF-4421-6770-47CAB74D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Finalize analysis</a:t>
            </a:r>
          </a:p>
          <a:p>
            <a:pPr lvl="1"/>
            <a:r>
              <a:rPr lang="en-US" dirty="0"/>
              <a:t>Proper systematic uncertainty</a:t>
            </a:r>
            <a:br>
              <a:rPr lang="en-US" dirty="0"/>
            </a:br>
            <a:r>
              <a:rPr lang="en-US" dirty="0"/>
              <a:t>estimation</a:t>
            </a:r>
          </a:p>
          <a:p>
            <a:r>
              <a:rPr lang="en-US" dirty="0"/>
              <a:t>Unfold 12 years of data</a:t>
            </a:r>
          </a:p>
          <a:p>
            <a:r>
              <a:rPr lang="en-US" dirty="0"/>
              <a:t>Extend energy range to 10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Characterize the atmospheric muon </a:t>
            </a:r>
            <a:br>
              <a:rPr lang="en-US" dirty="0"/>
            </a:br>
            <a:r>
              <a:rPr lang="en-US" dirty="0"/>
              <a:t>flux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Determine prompt component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7CEF9-C87C-734C-469F-D7BA7D70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45" y="1107440"/>
            <a:ext cx="7127309" cy="520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8970740" y="3989680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7360242" y="6002471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676767" y="4359012"/>
            <a:ext cx="885725" cy="637591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089865" y="5453743"/>
            <a:ext cx="1676587" cy="54872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382793" y="1894978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Utilizing stopping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to the flux at ~2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Finalize both analyses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5352-48A4-6A99-A68C-9BADB3EA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90CB4-A664-D045-D0C3-3804FB12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59" y="5573468"/>
            <a:ext cx="7908084" cy="9068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AB28-9514-611F-29EA-AD949A34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3739-178D-1287-F1D7-9BA02D1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B0AC5A4-8DE8-2166-9E76-4F4F144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5" y="365124"/>
            <a:ext cx="8119013" cy="50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8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48" y="1108075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DE86-FC59-D70B-FCD7-242296DA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35E82-282F-8A71-83D9-49AE0BBBF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present several reconstructions used for the selection</a:t>
            </a:r>
          </a:p>
          <a:p>
            <a:r>
              <a:rPr lang="en-US" dirty="0">
                <a:solidFill>
                  <a:srgbClr val="C00000"/>
                </a:solidFill>
              </a:rPr>
              <a:t>pre-cut bundle energy, leading energy, direction, track geometry,…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88AEF-B4A5-5306-6E79-3844D33D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7ECDA-1B2D-E7A2-BD42-B4B58C2A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3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9B07-E8C7-7006-83C6-05634992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F98F7-9B55-7B57-B11E-7FAEA580C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explain selection: what filters and what cuts?</a:t>
            </a:r>
          </a:p>
          <a:p>
            <a:r>
              <a:rPr lang="en-US" dirty="0">
                <a:solidFill>
                  <a:srgbClr val="C00000"/>
                </a:solidFill>
              </a:rPr>
              <a:t>both for stopping muons and leading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FB0A1-2932-F460-B850-D73CA0DF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BC065-8810-CCF3-9CE7-94409E82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12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E03C-9BE3-2004-F03E-B9F71034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DC7F-3D2E-7B22-7430-3DF0AB6C6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ludwigs</a:t>
            </a:r>
            <a:r>
              <a:rPr lang="en-US" dirty="0">
                <a:solidFill>
                  <a:srgbClr val="C00000"/>
                </a:solidFill>
              </a:rPr>
              <a:t> thesis: different prompt 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5E6A4-BF13-CD0F-D88F-AA07325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09203-FE09-CEAE-5B94-AC96F153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121731"/>
            <a:ext cx="2261386" cy="1331011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2999" y="3702707"/>
            <a:ext cx="2268415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6530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3818982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11584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596809" y="1406238"/>
            <a:ext cx="360680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221415" y="1406238"/>
            <a:ext cx="925565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1851" y="1749605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452742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083693" y="1746480"/>
            <a:ext cx="5759" cy="375251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083693" y="3452742"/>
            <a:ext cx="3514" cy="24996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08720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51AFEFE-B1D5-69F7-474D-1748C405E157}"/>
              </a:ext>
            </a:extLst>
          </p:cNvPr>
          <p:cNvSpPr/>
          <p:nvPr/>
        </p:nvSpPr>
        <p:spPr>
          <a:xfrm>
            <a:off x="496530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8E0F12-5D0E-9D69-C2D3-B93F6034A754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09600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759,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16751</TotalTime>
  <Words>2647</Words>
  <Application>Microsoft Macintosh PowerPoint</Application>
  <PresentationFormat>Widescreen</PresentationFormat>
  <Paragraphs>528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for the IceCube Collaboration</vt:lpstr>
      <vt:lpstr>PowerPoint Presentation</vt:lpstr>
      <vt:lpstr>Astroparticle physics</vt:lpstr>
      <vt:lpstr>PowerPoint Presentation</vt:lpstr>
      <vt:lpstr>Introduction</vt:lpstr>
      <vt:lpstr>Goal: Measure Muon Flux at Surface</vt:lpstr>
      <vt:lpstr>Overview</vt:lpstr>
      <vt:lpstr>New CORSIKA simulation</vt:lpstr>
      <vt:lpstr>CORSIKA 7 vs. MCEq</vt:lpstr>
      <vt:lpstr>Stopping and Leading Muons</vt:lpstr>
      <vt:lpstr>Reconstruction</vt:lpstr>
      <vt:lpstr>Input data per DOM</vt:lpstr>
      <vt:lpstr>Convolutional Neural Network (CNN)</vt:lpstr>
      <vt:lpstr>Reconstructed properties</vt:lpstr>
      <vt:lpstr>Energy Reconstructions</vt:lpstr>
      <vt:lpstr>Selection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Unfolding</vt:lpstr>
      <vt:lpstr>Unfolding in a nutshell </vt:lpstr>
      <vt:lpstr>Muon Flux Unfolding</vt:lpstr>
      <vt:lpstr>Effective Area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Muon Flux Unfolding</vt:lpstr>
      <vt:lpstr>Future: 12 Years of IceCube Data Unfolding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Conclusion &amp; Outlook</vt:lpstr>
      <vt:lpstr>Backup</vt:lpstr>
      <vt:lpstr>Muon Filter</vt:lpstr>
      <vt:lpstr>Correlation and Robustness Test: Stopping Muons </vt:lpstr>
      <vt:lpstr>Cosmic ray flux</vt:lpstr>
      <vt:lpstr>Air shower – 10 TeV</vt:lpstr>
      <vt:lpstr>Prompt atmospheric muons and neutrinos</vt:lpstr>
      <vt:lpstr>Muon puzzle and model uncertainties</vt:lpstr>
      <vt:lpstr>CORSIKA 7 tagging and MCEq comparison</vt:lpstr>
      <vt:lpstr>Machine Learning Reconstructions</vt:lpstr>
      <vt:lpstr>Level5: quality cuts</vt:lpstr>
      <vt:lpstr>The Muon Puzzle</vt:lpstr>
      <vt:lpstr>Possible Solutions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428</cp:revision>
  <cp:lastPrinted>2024-03-17T23:23:36Z</cp:lastPrinted>
  <dcterms:created xsi:type="dcterms:W3CDTF">2023-09-19T10:10:31Z</dcterms:created>
  <dcterms:modified xsi:type="dcterms:W3CDTF">2025-09-02T09:40:04Z</dcterms:modified>
</cp:coreProperties>
</file>